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80" r:id="rId2"/>
    <p:sldId id="293" r:id="rId3"/>
    <p:sldId id="292" r:id="rId4"/>
    <p:sldId id="261" r:id="rId5"/>
    <p:sldId id="346" r:id="rId6"/>
    <p:sldId id="347" r:id="rId7"/>
    <p:sldId id="348" r:id="rId8"/>
    <p:sldId id="349" r:id="rId9"/>
    <p:sldId id="350" r:id="rId10"/>
    <p:sldId id="351" r:id="rId11"/>
    <p:sldId id="281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17" r:id="rId21"/>
    <p:sldId id="361" r:id="rId22"/>
    <p:sldId id="362" r:id="rId23"/>
    <p:sldId id="363" r:id="rId24"/>
    <p:sldId id="364" r:id="rId25"/>
    <p:sldId id="282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283" r:id="rId48"/>
    <p:sldId id="399" r:id="rId49"/>
    <p:sldId id="400" r:id="rId50"/>
    <p:sldId id="401" r:id="rId51"/>
    <p:sldId id="402" r:id="rId52"/>
    <p:sldId id="403" r:id="rId53"/>
    <p:sldId id="284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85" r:id="rId69"/>
    <p:sldId id="320" r:id="rId70"/>
    <p:sldId id="291" r:id="rId71"/>
    <p:sldId id="341" r:id="rId72"/>
    <p:sldId id="342" r:id="rId73"/>
    <p:sldId id="343" r:id="rId74"/>
    <p:sldId id="294" r:id="rId75"/>
    <p:sldId id="344" r:id="rId76"/>
    <p:sldId id="296" r:id="rId77"/>
    <p:sldId id="345" r:id="rId78"/>
    <p:sldId id="286" r:id="rId79"/>
    <p:sldId id="404" r:id="rId80"/>
    <p:sldId id="405" r:id="rId81"/>
    <p:sldId id="406" r:id="rId82"/>
    <p:sldId id="287" r:id="rId83"/>
    <p:sldId id="407" r:id="rId84"/>
    <p:sldId id="408" r:id="rId85"/>
    <p:sldId id="290" r:id="rId86"/>
    <p:sldId id="409" r:id="rId87"/>
    <p:sldId id="410" r:id="rId88"/>
    <p:sldId id="288" r:id="rId89"/>
    <p:sldId id="313" r:id="rId90"/>
    <p:sldId id="309" r:id="rId91"/>
    <p:sldId id="412" r:id="rId92"/>
    <p:sldId id="265" r:id="rId93"/>
    <p:sldId id="310" r:id="rId94"/>
    <p:sldId id="312" r:id="rId95"/>
    <p:sldId id="413" r:id="rId96"/>
    <p:sldId id="414" r:id="rId97"/>
    <p:sldId id="415" r:id="rId98"/>
    <p:sldId id="416" r:id="rId99"/>
    <p:sldId id="417" r:id="rId100"/>
    <p:sldId id="418" r:id="rId101"/>
    <p:sldId id="308" r:id="rId102"/>
    <p:sldId id="419" r:id="rId103"/>
    <p:sldId id="311" r:id="rId104"/>
    <p:sldId id="420" r:id="rId105"/>
    <p:sldId id="314" r:id="rId106"/>
    <p:sldId id="306" r:id="rId107"/>
    <p:sldId id="421" r:id="rId108"/>
    <p:sldId id="304" r:id="rId109"/>
    <p:sldId id="422" r:id="rId110"/>
    <p:sldId id="423" r:id="rId111"/>
    <p:sldId id="424" r:id="rId112"/>
    <p:sldId id="303" r:id="rId113"/>
    <p:sldId id="425" r:id="rId114"/>
    <p:sldId id="305" r:id="rId115"/>
    <p:sldId id="307" r:id="rId116"/>
    <p:sldId id="426" r:id="rId117"/>
    <p:sldId id="315" r:id="rId118"/>
    <p:sldId id="298" r:id="rId119"/>
    <p:sldId id="427" r:id="rId120"/>
    <p:sldId id="297" r:id="rId121"/>
    <p:sldId id="428" r:id="rId122"/>
    <p:sldId id="429" r:id="rId123"/>
    <p:sldId id="430" r:id="rId124"/>
    <p:sldId id="302" r:id="rId125"/>
    <p:sldId id="431" r:id="rId126"/>
    <p:sldId id="301" r:id="rId127"/>
    <p:sldId id="432" r:id="rId128"/>
    <p:sldId id="300" r:id="rId129"/>
    <p:sldId id="433" r:id="rId130"/>
    <p:sldId id="434" r:id="rId131"/>
    <p:sldId id="299" r:id="rId132"/>
    <p:sldId id="435" r:id="rId133"/>
    <p:sldId id="436" r:id="rId134"/>
    <p:sldId id="437" r:id="rId135"/>
    <p:sldId id="438" r:id="rId136"/>
    <p:sldId id="295" r:id="rId137"/>
    <p:sldId id="289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18" r:id="rId147"/>
    <p:sldId id="319" r:id="rId148"/>
    <p:sldId id="411" r:id="rId149"/>
    <p:sldId id="316" r:id="rId150"/>
    <p:sldId id="352" r:id="rId151"/>
    <p:sldId id="365" r:id="rId152"/>
    <p:sldId id="326" r:id="rId153"/>
    <p:sldId id="396" r:id="rId154"/>
    <p:sldId id="395" r:id="rId155"/>
    <p:sldId id="397" r:id="rId156"/>
    <p:sldId id="398" r:id="rId157"/>
    <p:sldId id="322" r:id="rId158"/>
    <p:sldId id="321" r:id="rId159"/>
    <p:sldId id="325" r:id="rId160"/>
    <p:sldId id="324" r:id="rId161"/>
    <p:sldId id="323" r:id="rId162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시스템관리" id="{4DC1EB9D-510D-4DE2-81B7-26A04B42D3BA}">
          <p14:sldIdLst>
            <p14:sldId id="28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17"/>
            <p14:sldId id="361"/>
            <p14:sldId id="362"/>
            <p14:sldId id="363"/>
            <p14:sldId id="364"/>
          </p14:sldIdLst>
        </p14:section>
        <p14:section name="기준정보관리" id="{56AB8CB0-7B03-4725-9730-E7F5B51FB236}">
          <p14:sldIdLst>
            <p14:sldId id="282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작업지시관리" id="{897DFB8C-D859-4CB5-96D2-37515D20FFC6}">
          <p14:sldIdLst>
            <p14:sldId id="283"/>
            <p14:sldId id="399"/>
            <p14:sldId id="400"/>
            <p14:sldId id="401"/>
            <p14:sldId id="402"/>
            <p14:sldId id="40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  <p14:sldId id="404"/>
            <p14:sldId id="405"/>
            <p14:sldId id="406"/>
          </p14:sldIdLst>
        </p14:section>
        <p14:section name="분석관리" id="{6FBA8A62-837E-47B9-9F66-A9000BE63F45}">
          <p14:sldIdLst>
            <p14:sldId id="287"/>
            <p14:sldId id="407"/>
            <p14:sldId id="408"/>
          </p14:sldIdLst>
        </p14:section>
        <p14:section name="금형관리" id="{E6801244-594A-40C6-B067-745916C01C4B}">
          <p14:sldIdLst>
            <p14:sldId id="290"/>
            <p14:sldId id="409"/>
            <p14:sldId id="41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412"/>
            <p14:sldId id="265"/>
            <p14:sldId id="310"/>
            <p14:sldId id="312"/>
            <p14:sldId id="413"/>
            <p14:sldId id="414"/>
            <p14:sldId id="415"/>
            <p14:sldId id="416"/>
            <p14:sldId id="417"/>
            <p14:sldId id="418"/>
            <p14:sldId id="308"/>
            <p14:sldId id="419"/>
            <p14:sldId id="311"/>
            <p14:sldId id="420"/>
            <p14:sldId id="314"/>
            <p14:sldId id="306"/>
            <p14:sldId id="421"/>
            <p14:sldId id="304"/>
            <p14:sldId id="422"/>
            <p14:sldId id="423"/>
            <p14:sldId id="424"/>
            <p14:sldId id="303"/>
            <p14:sldId id="425"/>
            <p14:sldId id="305"/>
            <p14:sldId id="307"/>
            <p14:sldId id="426"/>
            <p14:sldId id="315"/>
            <p14:sldId id="298"/>
            <p14:sldId id="427"/>
            <p14:sldId id="297"/>
            <p14:sldId id="428"/>
            <p14:sldId id="429"/>
            <p14:sldId id="430"/>
            <p14:sldId id="302"/>
            <p14:sldId id="431"/>
            <p14:sldId id="301"/>
            <p14:sldId id="432"/>
            <p14:sldId id="300"/>
            <p14:sldId id="433"/>
            <p14:sldId id="434"/>
            <p14:sldId id="299"/>
            <p14:sldId id="435"/>
            <p14:sldId id="436"/>
            <p14:sldId id="437"/>
            <p14:sldId id="438"/>
            <p14:sldId id="295"/>
          </p14:sldIdLst>
        </p14:section>
        <p14:section name="웹" id="{6F32C1DE-882B-4174-96C0-438EB257AB8F}">
          <p14:sldIdLst>
            <p14:sldId id="289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18"/>
            <p14:sldId id="319"/>
            <p14:sldId id="411"/>
          </p14:sldIdLst>
        </p14:section>
        <p14:section name="ERD" id="{811F9209-D2C0-404B-9332-3389C5E0189E}">
          <p14:sldIdLst>
            <p14:sldId id="316"/>
            <p14:sldId id="352"/>
            <p14:sldId id="365"/>
            <p14:sldId id="326"/>
            <p14:sldId id="396"/>
            <p14:sldId id="395"/>
            <p14:sldId id="397"/>
            <p14:sldId id="398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165" autoAdjust="0"/>
  </p:normalViewPr>
  <p:slideViewPr>
    <p:cSldViewPr>
      <p:cViewPr varScale="1">
        <p:scale>
          <a:sx n="108" d="100"/>
          <a:sy n="108" d="100"/>
        </p:scale>
        <p:origin x="1470" y="1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67400" y="5109210"/>
            <a:ext cx="316992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#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CD05-FC9E-4286-99D5-B23B0D0AF83D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BD721C4F-B89B-4D28-B2A4-DB15E962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1BE56-8261-4A3F-94EE-14DECCC23EE9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900073DA-BEE6-41F7-8729-6C21B439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EFA4-29BF-4B56-98F3-7365E5240902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74DB2EC2-839A-431A-B0B9-67FE7AC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77000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933BE-908E-48BD-A54E-9BB9C091FBA3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EE388E58-D044-4475-910E-1D10A759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96AA22-9290-423A-A503-8774280B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5C69-CF7D-4B50-AE8D-5429318B7B11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2248050-7B5F-4B08-A7AA-B466B26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4700B7E-52CD-427C-A3FC-398CE75D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53200" y="411480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F5EC-6280-44D3-8211-01653D8922E8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40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13E11-561C-42C6-8BF3-7397FD5E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7010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1F4C7-21C6-48D3-9BBC-70FB5AA7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품질 측정값을 등록합니다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87A7E-7530-43EF-9015-E95D6825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100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B43C1-F4AE-4FDB-B1DE-B582982176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33980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3053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항목을 선택하면 우측 표에 선택한 항목에 해당하는 값을 표시합니다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측정한 값을 입력하고 입력버튼을 누르면 입력한 값이 현재 생산하고 있는 품질의 측정값에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측정했던 값을 선택하고 삭제버튼을 누르면 값을 삭제할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E39E6-B7AF-4E1F-A462-763814CE1221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C6EA6357-C904-48BA-9276-F2DCD4510DF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404402-6C7E-49E4-8270-232720FE2A0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EDA5746-138B-45CB-A272-E3334C326E1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3011544-58C6-4E76-992E-EA5DF93278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9E89B1-D91B-414C-A381-C5BAB640361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980162A-83D7-4B4A-B1DD-BC8DB19BA18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 측정값을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B662DAB-7784-4011-81FC-AD2BAA607243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96A38E-47B7-49E6-AA84-54F13CA9197B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FA48-4178-440C-A4AC-FF19A9D9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101</a:t>
            </a:fld>
            <a:endParaRPr lang="en-US" altLang="ko-KR" spc="12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8CF0A-0EF1-40FB-8726-AA026BD49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0618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다음작업을 위해 건조대차를 </a:t>
            </a:r>
            <a:r>
              <a:rPr lang="ko-KR" altLang="en-US" sz="813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로딩하고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현장 마감하는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B8373-4EED-4021-B704-0FA93C9E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D67FD-7D00-4D67-A4CF-B15AFA8B40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951470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93345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성형 대차를 선택하고 좌측 표에서 건조대차를 선택하고 옮겨 타기 수량을 입력 후 로딩을 누르면 우측 대차에서 언로딩 후 건조대차에 로딩됩니다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입력한 문자가 포함된 대차명을 검색합니다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467654-D1BA-4E7A-B8E3-69CC73995B57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6B369F74-EA0F-4CD9-9B3D-532D001E874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8CEC09-3ED3-43DC-975A-E86AE534D566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B3C5C14-FC5E-4B02-AB2E-74CE368FBF40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7B5ADB4-6CD5-4B73-A790-D815DC7E8F8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CE8C8-3D53-40CC-8F9A-CA74745E8D12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CFC78E05-103D-4E12-9424-15FD7D32C206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건조대차에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성형대차에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적재된 제품을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옮겨타기하는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C432BB5-0742-4163-B562-27E5BD78050D}"/>
              </a:ext>
            </a:extLst>
          </p:cNvPr>
          <p:cNvSpPr/>
          <p:nvPr/>
        </p:nvSpPr>
        <p:spPr>
          <a:xfrm>
            <a:off x="2015287" y="37270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58060-6A15-4859-B396-880EA684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103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64486-E30D-48AF-B78D-9A97958FD5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430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 작업지시는 작업지시 현황에서 보이지 않습니다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1752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FB144-C0EA-4162-B4DA-18104FDC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104</a:t>
            </a:fld>
            <a:endParaRPr lang="en-US" altLang="ko-KR" spc="12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5413-465D-4272-B3CF-7C4E403928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46093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AC6DF5-DB09-41A6-9C76-6263C80A7DD1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19B174-BAB2-4BC4-A3E5-8FC21CC7F56A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F09AB-48C0-4C5E-8987-E570C8745A3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CAF223-72C4-4E92-B23A-A6CFCA51DD2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9D8C-47BF-4E82-A6BF-1B7C3B2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105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4FF196-9A0A-43BF-9A8D-95367B691B4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39FF8DF-834E-44D3-BE02-82464D89B419}"/>
              </a:ext>
            </a:extLst>
          </p:cNvPr>
          <p:cNvSpPr/>
          <p:nvPr/>
        </p:nvSpPr>
        <p:spPr>
          <a:xfrm>
            <a:off x="59966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E23633-BF3A-432D-B317-F9694022F56C}"/>
              </a:ext>
            </a:extLst>
          </p:cNvPr>
          <p:cNvSpPr/>
          <p:nvPr/>
        </p:nvSpPr>
        <p:spPr>
          <a:xfrm>
            <a:off x="13382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C92D8D4-3663-49FA-9F05-8E39C479A4EB}"/>
              </a:ext>
            </a:extLst>
          </p:cNvPr>
          <p:cNvSpPr/>
          <p:nvPr/>
        </p:nvSpPr>
        <p:spPr>
          <a:xfrm>
            <a:off x="2070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938D76-EBA3-4465-B95D-A180C0D8A3CC}"/>
              </a:ext>
            </a:extLst>
          </p:cNvPr>
          <p:cNvSpPr/>
          <p:nvPr/>
        </p:nvSpPr>
        <p:spPr>
          <a:xfrm>
            <a:off x="27098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DEB7C6-4B33-47B7-B84E-F67D6519A2FC}"/>
              </a:ext>
            </a:extLst>
          </p:cNvPr>
          <p:cNvSpPr/>
          <p:nvPr/>
        </p:nvSpPr>
        <p:spPr>
          <a:xfrm>
            <a:off x="33956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2A772-73B4-468E-A03A-196525C4F9EE}"/>
              </a:ext>
            </a:extLst>
          </p:cNvPr>
          <p:cNvSpPr/>
          <p:nvPr/>
        </p:nvSpPr>
        <p:spPr>
          <a:xfrm>
            <a:off x="4082537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0E0E57-1B2A-4BAA-BD1E-C7C7392E0625}"/>
              </a:ext>
            </a:extLst>
          </p:cNvPr>
          <p:cNvSpPr/>
          <p:nvPr/>
        </p:nvSpPr>
        <p:spPr>
          <a:xfrm>
            <a:off x="4737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9A29BF-D6A3-453E-A0FA-016A38DB79C8}"/>
              </a:ext>
            </a:extLst>
          </p:cNvPr>
          <p:cNvSpPr/>
          <p:nvPr/>
        </p:nvSpPr>
        <p:spPr>
          <a:xfrm>
            <a:off x="545902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D0D96E-6E90-43C6-8333-7CA2525AA37D}"/>
              </a:ext>
            </a:extLst>
          </p:cNvPr>
          <p:cNvSpPr/>
          <p:nvPr/>
        </p:nvSpPr>
        <p:spPr>
          <a:xfrm>
            <a:off x="609256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50C2B-420C-4A18-A3F8-18B9F5A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106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A20316-BAC3-4720-946B-7CBD3B19199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70EFEAD-DD43-4994-B67C-EEDC472C6CC2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843924-D61B-4E44-9AA8-797600CE17CD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80A1DE6-1BF5-407B-ABF8-EF001F858A5E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0E9EA7-0C6D-43AA-91A3-F003DB690C59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8FC35-211F-4CD9-97EC-7218443F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107</a:t>
            </a:fld>
            <a:endParaRPr lang="en-US" altLang="ko-KR" spc="12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B497E2-EDD0-4335-BE27-BD74F9AF225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729047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2537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건조대차와 대차에 적재된 제품을 수를 이용하여 작업지시를 생성합니다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62F3F2-34B1-4AAB-9DE9-2307DA35791D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E665D24-392C-45F1-920B-AFA1D4B6AF7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D26EB1-BE3E-432F-ACF5-5113AB4AB80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09AA9B7-73DF-4452-A71E-C0EB63A96E18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31640A6-1729-4A74-A25E-D51E13196D2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9F0BC7-1734-43F1-8D16-19A174899A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EFED2EC-4329-4CBC-A5AA-8154EA0E5A1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작업지시를 생성하는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F825B07-0E17-4845-9A45-C1E353A31AEE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B07B4-F1EF-44A9-8493-5B9FA27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108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9EAC59-B43F-4D8D-95AA-CB0FA28022E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C1C00-EBCB-410A-AF64-A92212E6ADC8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19A4E1A-950D-40F7-8F2D-7548368A15D5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0AD3F5-F399-4447-9714-06964D0718F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F7893D-53FB-4812-84F1-9A3539864C5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DA8CC6-718F-4A43-9C2C-6F9180603213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7AC6-8EA0-47B7-B497-1E114DEC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109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94917-8CC3-42D4-A0CF-DBF8BF1BB91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1033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B198B-BA7E-4CC8-B9FA-6E236ED1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F59BE-B5D7-47CA-9CBE-004B557463F9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DC1094-28A4-4143-982F-CF8712D79B7C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C101AE-04D3-4B48-A9BD-143C5C84EE24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4FA80C-0E16-47DF-BCD2-75F9C6D0000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EFE7-30AF-4C5B-BEF9-AE793FF5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110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5B8A15-A64D-4911-9E45-04739CF966C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5736086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154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시작하면 아래와 같이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생산중이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생산시작시간은 제일 처음 작업을 시작한 작업자의 생산시작시간으로 고정되고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생산종료시간은 어느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작업자든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종료할 때마다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B7978D-BD97-49E5-BE37-37F4FFF3E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68529"/>
          <a:stretch/>
        </p:blipFill>
        <p:spPr>
          <a:xfrm>
            <a:off x="304800" y="3292239"/>
            <a:ext cx="7029836" cy="27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60A6175-3849-4810-8EE3-E54A631A66B1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1B679-6776-4220-91E8-38BE735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111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5D8402-D31E-4711-93A6-A0B6DED5EB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27891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옮겨 타기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소성대차와 건조대차를 선택 후 수량 입력 후 옮겨 타기를 클릭하면 소성대차에 건조대차의 제품이 적재되며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적재실적이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D8DC3F-5B93-4876-BEA4-949B7B537E18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6F4697C-3A87-4D1C-99C5-ADA308E61B0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332B5F-972A-42CE-A6AF-A75C52B1F3A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640CF309-C73B-4BC1-80FF-C208AE502FA2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FF9E053-89BB-4D7D-BE63-E33DC66C07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01BA1B-AD63-4EBE-8007-B8FE18E7E50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E8EB125-F4E5-4327-9C8E-11811E779BB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건조가 끝난 제품을 소성대차로 옮겨 타고 적재 실적을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1DC242B-261E-40E1-B894-FF1FF81706A7}"/>
              </a:ext>
            </a:extLst>
          </p:cNvPr>
          <p:cNvSpPr/>
          <p:nvPr/>
        </p:nvSpPr>
        <p:spPr>
          <a:xfrm>
            <a:off x="2040687" y="3593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636C16-333F-4D68-8809-920F67030D15}"/>
              </a:ext>
            </a:extLst>
          </p:cNvPr>
          <p:cNvSpPr/>
          <p:nvPr/>
        </p:nvSpPr>
        <p:spPr>
          <a:xfrm>
            <a:off x="2037062" y="46026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68910-6435-4DC8-AAC5-E68CC5A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112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8546C3-76F2-49C1-8601-A2B9FB99FB5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ED24-48A6-4187-8882-4A5DD1F7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113</a:t>
            </a:fld>
            <a:endParaRPr lang="en-US" altLang="ko-KR" spc="12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ADCB41-7D9C-4E36-A4B5-1723C203E3C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69299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요입시각이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요출시각이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0938BC-D493-4C41-A118-8EE6D32A7EE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B9CFE71-4A8D-4114-8862-ED68DFA06EEA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E11980-A6FB-4D8E-8EF3-3742D99FBEB0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95B4D05-C3DA-4C34-8FF3-DB9C134E2E9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B65450D-82A5-4A31-AD32-C5140221D8B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FC506-038F-4677-86C5-325ABFA0A23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DB25D96-DA3B-47C4-B4A6-4A606C5140F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적재된 소성대차를 요입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요출할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4F6C39-92FE-4C6C-A3E5-59E6A029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1497" r="17041" b="60039"/>
          <a:stretch/>
        </p:blipFill>
        <p:spPr>
          <a:xfrm>
            <a:off x="141782" y="3429000"/>
            <a:ext cx="6081294" cy="3072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F0C9983-69E0-45F0-AA7B-947F897026D3}"/>
              </a:ext>
            </a:extLst>
          </p:cNvPr>
          <p:cNvSpPr/>
          <p:nvPr/>
        </p:nvSpPr>
        <p:spPr>
          <a:xfrm>
            <a:off x="61722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98140C-87B8-4BDB-9D61-FA3D3E244E0E}"/>
              </a:ext>
            </a:extLst>
          </p:cNvPr>
          <p:cNvSpPr/>
          <p:nvPr/>
        </p:nvSpPr>
        <p:spPr>
          <a:xfrm>
            <a:off x="6168575" y="41432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9E054-BF77-492E-9593-8DF1BD4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114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734F0-7AD5-4191-9544-333719DAAD8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소성대차로 제품을 구웠지만 문제가 생겼을 경우 문제가 있는 제품을 비웁니다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80493-E115-4D20-B330-07493E286AE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25BA2EA-3167-4DBF-B49E-990F973A37A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7E70DD-2F83-4FA6-8101-30DC285BE2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2D9E3EF-DCA7-4C9D-80E5-0B378723CA3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9CE21E1-F225-435F-8FA0-7EE14C33F6C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6D3B80-FF61-45BC-8923-01F3068C414F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1330B8F7-E590-43B3-A1CC-3F316D91E42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소성에 실패한 소성대차를 비울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98DF334-582A-45CA-A514-010FB9EDF713}"/>
              </a:ext>
            </a:extLst>
          </p:cNvPr>
          <p:cNvSpPr/>
          <p:nvPr/>
        </p:nvSpPr>
        <p:spPr>
          <a:xfrm>
            <a:off x="6172200" y="285734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1F769-2BB5-4B8F-B185-28B1399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115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F1BC30-1E23-4116-ABF7-ADA6C5D719E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4EE0788-52B2-4DB4-B9DB-3A169DB28C05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6E28C3-FC17-4FA1-AA5B-C0E42E3ECF69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643398-0BA7-4E88-B785-535548F5D4A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88CFE7-4D08-4E9F-88E5-62217F544D93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42DEAA-E5FF-43D3-A1F0-1CC37C7AB8AB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F4B2A-E2EE-470F-AB45-4E2C211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116</a:t>
            </a:fld>
            <a:endParaRPr lang="en-US" altLang="ko-KR" spc="1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D1D72C-ABF6-40D3-873A-5212B78B6AF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417185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00A201-2567-4C6E-9DA5-FB5865E625D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4B07D-66E3-49B9-98DA-8C9733378DC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CD749-9CDF-4340-8FA9-76C0C03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117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F32A3B-8D58-408A-ABD7-2CA4CEE537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7B8B9DB-7BAF-4596-B038-66FC8F1B3E34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1D59BB-AE35-4EE6-87C2-CF6254F45C37}"/>
              </a:ext>
            </a:extLst>
          </p:cNvPr>
          <p:cNvSpPr/>
          <p:nvPr/>
        </p:nvSpPr>
        <p:spPr>
          <a:xfrm>
            <a:off x="13716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7D646C6-D2AC-4904-816B-E622F13C4FB7}"/>
              </a:ext>
            </a:extLst>
          </p:cNvPr>
          <p:cNvSpPr/>
          <p:nvPr/>
        </p:nvSpPr>
        <p:spPr>
          <a:xfrm>
            <a:off x="2104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967FC3-7F00-40EA-8D33-0477F38AD05A}"/>
              </a:ext>
            </a:extLst>
          </p:cNvPr>
          <p:cNvSpPr/>
          <p:nvPr/>
        </p:nvSpPr>
        <p:spPr>
          <a:xfrm>
            <a:off x="27432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85C9E6E-3017-491C-8755-ECB6D9A80A44}"/>
              </a:ext>
            </a:extLst>
          </p:cNvPr>
          <p:cNvSpPr/>
          <p:nvPr/>
        </p:nvSpPr>
        <p:spPr>
          <a:xfrm>
            <a:off x="34290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B011F4E-05A8-4D04-A88B-7184F7255497}"/>
              </a:ext>
            </a:extLst>
          </p:cNvPr>
          <p:cNvSpPr/>
          <p:nvPr/>
        </p:nvSpPr>
        <p:spPr>
          <a:xfrm>
            <a:off x="4115868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0948E-E880-46FF-998C-01A85F68C385}"/>
              </a:ext>
            </a:extLst>
          </p:cNvPr>
          <p:cNvSpPr/>
          <p:nvPr/>
        </p:nvSpPr>
        <p:spPr>
          <a:xfrm>
            <a:off x="4771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A42D8E-6FC8-41B2-88DE-C93D7D49D2E3}"/>
              </a:ext>
            </a:extLst>
          </p:cNvPr>
          <p:cNvSpPr/>
          <p:nvPr/>
        </p:nvSpPr>
        <p:spPr>
          <a:xfrm>
            <a:off x="549235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74AC07-BB85-4B60-864B-76E5A1FFD4D9}"/>
              </a:ext>
            </a:extLst>
          </p:cNvPr>
          <p:cNvSpPr/>
          <p:nvPr/>
        </p:nvSpPr>
        <p:spPr>
          <a:xfrm>
            <a:off x="612589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2E9C2-373C-4770-991A-C58E73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118</a:t>
            </a:fld>
            <a:endParaRPr lang="en-US" altLang="ko-KR" spc="12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C18087-2934-4733-9FE0-1333D1CE9CF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84B350-0E60-433C-9867-2C399204E9DE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993140-ED3E-4EB1-A096-7386C1D168CD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DD3C4-44FA-447E-BB8A-7DF8535B847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E13230-9370-476C-AF44-364DE78B8A9B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BE58-E70C-49BA-A70C-CA59ACD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119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5F05D9-497F-4C85-A4C7-773D1E5C513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2126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575652B-DC2C-4A22-928F-36CE103F01A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5350640B-8D77-4F24-85CD-9F8CF2753BAB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B5A77-44C6-4EDC-B222-24AE1CF8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값을 더블클릭하고 선택 후 포장 작업지시를 생성할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74BD75-C629-457F-BF12-FD36F4D7795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6EC234F-7F24-4B4D-8F06-DD178A18A510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487BB3-55BD-4930-84AE-F92997C64298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EDAB57EC-E43E-46BA-8FFD-F6FBA163E3A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5426CFE-EFEE-440D-9E8E-6D5014F4EC22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4B36D-BC35-44BC-A134-39B68EABEB9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3DF7FF7-41EC-4D46-945F-28B82970D3A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7A61AF1-37DA-4DE6-B5C3-C5F4B4288720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FCE84-A5A6-470E-B473-4C5390E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120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B642C-7611-4772-A231-95AF4559BA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FE8C7B5-6636-4DCB-A140-C04F27143F43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DCF645-8422-4C19-89E3-AECF61E217E0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9FEA68-26EC-4D65-AF40-092E5560C31B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2E54D9-F785-4CFC-B0CB-1F7A4B4BE4D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EEEF3-7960-4229-8B31-57D7FA2041C1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4B2C1-F7BB-4F6D-87A6-E47652C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121</a:t>
            </a:fld>
            <a:endParaRPr lang="en-US" altLang="ko-KR" spc="12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A4F3C-E113-4F51-B235-A8DCD8306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901734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F35446-B0B1-45BD-87EF-99F4B81F9BED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232B84-974B-488B-8306-F387C5EA304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A4DD9F-4121-4CE5-81E7-6A65DF474E4E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146BE2-E0EE-46F0-95EE-8058AD08B6C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D01A1-69E0-4BFC-B3F2-95BADB04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122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E3092-DA16-4AED-9D5E-F732608A14B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104855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5678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28754B3-CF6B-436B-B3BA-BA105BCC14BE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205F4-328C-4A8E-9CE4-AFACE6A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123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150EC-0BD4-4D27-98AD-211A32E76E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823874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5615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이미 생성되었던 팔레트를 선택해 인쇄하거나 새로운 팔레트 번호로 팔레트를 인쇄합니다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생성되었던 팔레트일 경우 수량만 증가시킵니다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9280C-FD30-4F09-B4A2-86CB31F53D5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68E94D6-A26D-41E0-9816-D7A87CC1BDB1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EAB2AD-819E-4EF7-8A17-2B4CAC42036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CF7C869-3DFF-420B-903F-452E1CE7921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0688366-2F7A-4D75-89BC-E77C3F4D37E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7A137-6C5A-4486-9A95-55C8AC0B773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CC15281-218A-433F-9515-24254F9139F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A5A07571-5FC5-4A7B-A042-C2C463E955EB}"/>
              </a:ext>
            </a:extLst>
          </p:cNvPr>
          <p:cNvSpPr/>
          <p:nvPr/>
        </p:nvSpPr>
        <p:spPr>
          <a:xfrm>
            <a:off x="501222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01AE7-D962-44F9-B82A-376265F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71BFE9-ABD0-4E9B-A7FA-CD9A179167A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B3A83-2299-498F-BB8B-82CEAF8C0147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27D28-E9EB-4ADC-A7A9-56272BDACF55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CD1273-4391-4B1E-B36D-D3B8E8C0886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52B795-B7C3-417A-B44B-34A31AD3AFA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EA49-C400-4908-9E01-F6E7499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125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F7A7E9-F1C1-410D-B071-EC458780AFC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2376395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바코드만 재발행 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팔레트를 삭제할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E78820-2A4A-442C-952E-5EE4E3BFA35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B9B400FE-4C45-4C2E-BAA2-ACAF2788A80D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4DED3D-5F83-4E82-B603-658F68C8AE4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0CC6B19-FD27-4028-ACBC-A5299CA3964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025F6DE-B743-454D-B54C-23579F3DECE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96730E-5389-48A9-94ED-EE666310D60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1653831-74C6-46F1-9134-56689FD3EDD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 바코드를 재발행 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547054-A419-4466-A57E-01DA2CCC0313}"/>
              </a:ext>
            </a:extLst>
          </p:cNvPr>
          <p:cNvSpPr/>
          <p:nvPr/>
        </p:nvSpPr>
        <p:spPr>
          <a:xfrm>
            <a:off x="5012227" y="423850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04818D-4713-4199-A287-C8DE80E280C1}"/>
              </a:ext>
            </a:extLst>
          </p:cNvPr>
          <p:cNvSpPr/>
          <p:nvPr/>
        </p:nvSpPr>
        <p:spPr>
          <a:xfrm>
            <a:off x="5012227" y="4684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2F824-F843-43E5-8038-F9451A74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126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AECE6F-959D-4045-A113-A4DCD109E6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B121EF-430C-4CB1-997F-35E64D7EFE3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38C68-71C3-4113-AE80-DF9E17A82EFA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C419E-18FF-4515-B981-66D7F962E9D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377991-E48A-4D3E-A6AB-BA406A3481CF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44EE-0293-4963-98EC-965E28A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127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87F5A6-1ADF-4F81-B73A-5B2E444C22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9569198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4945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소성에서 제작한 제품들을 적재한 대차를 선택해 언로딩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생성된 팔레트 수를 확인합니다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 팔레트의 개수가 부족하면 팔레트의 개수가 뜨고 언로딩 할 수 없음을 알립니다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대차의 제품이 문제가 있을 경우 모두 비울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4E5CC0-03FF-47C9-B0F0-385C5E35CE2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272025A2-710F-4BC9-B701-8DBF70D3AF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666101-A11E-4944-96DE-A061D93E820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96FB9C66-C471-497E-8148-B802188FA73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002BD3C-4814-47E9-88F6-92C213F45DA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F897F2-0334-4641-BB01-599AF23D9D08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E802E9B0-32FD-4374-8B08-30C5DE75992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소성대차의 제품을 언로딩 하면서 포장하는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00F5D11-535C-49B5-826F-CDE82E3D5DF0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DB8BC-F201-4338-9EF9-31750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128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8A52D5-01D6-4F95-9C55-51E1BBDF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14854"/>
            <a:ext cx="1537983" cy="1203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78E441E-82A9-4D83-A985-7C745A2F8FB4}"/>
              </a:ext>
            </a:extLst>
          </p:cNvPr>
          <p:cNvSpPr/>
          <p:nvPr/>
        </p:nvSpPr>
        <p:spPr>
          <a:xfrm>
            <a:off x="2995194" y="38259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72F36DD-06CE-4C6E-8568-09B94D793C4F}"/>
              </a:ext>
            </a:extLst>
          </p:cNvPr>
          <p:cNvSpPr/>
          <p:nvPr/>
        </p:nvSpPr>
        <p:spPr>
          <a:xfrm>
            <a:off x="5012227" y="4574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CCED6-C51D-4CBD-AFD7-D657AC21A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7D290-1958-4804-9462-4260E8D32A80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8CA61C-987D-4CBF-AA8E-40EADB3AFD16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0D3DA-EB88-49C2-ADAB-2E1EF3123502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E0CB89-3DE3-45EF-A007-74D08677FBAC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F1BCC-6F79-4DCE-8D6C-21BFA18D4C5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6642-F486-4E5F-A5E7-69C67376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129</a:t>
            </a:fld>
            <a:endParaRPr lang="en-US" altLang="ko-KR" spc="12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58F558-5E02-4359-998F-A8B4A0F5299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021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24747-051D-4082-A6C9-D5C9CE3E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FFF068-85E6-43C2-9291-50A1E4D819C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14C4C-FA5A-4BBF-B0F1-0772868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130</a:t>
            </a:fld>
            <a:endParaRPr lang="en-US" altLang="ko-KR" spc="1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F9AD47-C6A9-4CB6-9102-F1FC86DDC1E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38638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바코드 리더기를 연결해 자동으로 입력하거나 찾기로 팔레트를 검색하여 선택하여서 클릭하면 입력된 팔레트가 입고됩니다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D28FB7-631A-44D2-B815-8A134AAD9820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B73870D-4C8C-46C1-AA4E-79F13A0CF72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3B6604-BA93-4A23-A280-2978910FDF5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A7EF3CE-481D-418C-B088-949611BC6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1BD9C1A-0675-479A-B8BD-D1E444AB0115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0D2204-1FB5-4C4C-97B3-8F3A0F139F7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1CFE400-4293-4746-B566-3D0D31B9C87C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팔레트에 포장된 상자를 창고에 입고하는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E0D6133-9F09-4352-8104-20BD25E49581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099D4-A95C-4993-8A31-AFE57CCC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131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EAF83C-4DA8-488D-A6F8-0E1F28947D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E3C90-A381-44D8-87F3-3C4A07F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132</a:t>
            </a:fld>
            <a:endParaRPr lang="en-US" altLang="ko-KR" spc="12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529C40-8CFC-4EB0-970D-D57D41A84BA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021071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675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5CC0E5-FE77-4FCB-8263-5DC73FA8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133</a:t>
            </a:fld>
            <a:endParaRPr lang="en-US" altLang="ko-KR" spc="12" dirty="0"/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87342C71-BC40-4BF5-9F0C-84938F354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r="91838" b="68502"/>
          <a:stretch/>
        </p:blipFill>
        <p:spPr>
          <a:xfrm>
            <a:off x="346110" y="3221743"/>
            <a:ext cx="573767" cy="2744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09CB019-A5E2-4F1F-A9C9-82B730EC84DE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537115" y="2982325"/>
            <a:ext cx="95879" cy="239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235CF4-F9BB-432E-8EBA-03B3E9F19EF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515652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3223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현장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작업지시는 화면에서 사라진다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1319795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C49D1-23DB-4F85-A8BD-82914F0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134</a:t>
            </a:fld>
            <a:endParaRPr lang="en-US" altLang="ko-KR" spc="12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890C2-6B82-4E59-827B-1B0E93EAF15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711944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4137935" y="2929413"/>
            <a:ext cx="0" cy="1337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6385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등록된 비가동의 사유를 변경합니다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693180" y="3390420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 변경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693180" y="274154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E2520-500D-4F4C-9060-783A885624AD}"/>
              </a:ext>
            </a:extLst>
          </p:cNvPr>
          <p:cNvSpPr txBox="1"/>
          <p:nvPr/>
        </p:nvSpPr>
        <p:spPr>
          <a:xfrm>
            <a:off x="3664746" y="2557790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49D45-7899-4EFA-9678-0AC5DA70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135</a:t>
            </a:fld>
            <a:endParaRPr lang="en-US" altLang="ko-KR" spc="12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886E9-D582-48C3-8F11-8D0ECE18AA8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56380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717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사유번경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시스템에서 등록된 비가동의 사유를 변경할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및 상세 분류를 변경할 수 있는 화면입니다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B71700-738A-41C9-BB04-F6DDB1942F4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3479E2EE-F215-4D9C-B804-28844D1485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4ADD68-74FE-41CE-98AA-1418898BE59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A58CD25-C6A5-4FE0-AFD6-90C4CADB8D8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DD3D629-225C-4977-912C-51EB262052F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C6863-0CFE-40E1-9C7F-D98577639CC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2657DF1-910F-4E9E-8842-05B1F7AA508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 폼에서 등록된 비가동의 사유를 변경할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F1215B0-C89C-4905-92C0-76D06795EE2C}"/>
              </a:ext>
            </a:extLst>
          </p:cNvPr>
          <p:cNvSpPr/>
          <p:nvPr/>
        </p:nvSpPr>
        <p:spPr>
          <a:xfrm>
            <a:off x="6477000" y="25386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97352-CF40-4D13-B0CC-882D016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136</a:t>
            </a:fld>
            <a:endParaRPr lang="en-US" altLang="ko-KR" spc="12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A241A7C-5151-4856-8058-F4D3A067C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29000"/>
            <a:ext cx="3132185" cy="17855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0BC778-B9C0-4FD2-B18A-68324A6804FE}"/>
              </a:ext>
            </a:extLst>
          </p:cNvPr>
          <p:cNvSpPr/>
          <p:nvPr/>
        </p:nvSpPr>
        <p:spPr>
          <a:xfrm>
            <a:off x="1852194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257CB-997A-47C9-8D1D-70D14E8BB33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2F8C2-0A33-4306-9D28-48F3A288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1C262-191D-42C0-B8A8-62A07EAC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5C49-AF67-44C9-BE7E-DEA83168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부여 받은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8E840-AE76-4139-8813-C3BF62CF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F973E-51D8-47CF-A189-F70EF47D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0DEA6-C8D7-4246-8BFC-0F194E7F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3A9623-E514-477F-9A9C-AFDBA3D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D58637-5874-497C-811B-3884891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1652B-EACE-4CEB-B790-67BD5EDE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231088-49A2-438F-8BC8-0777524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 이미지 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DEF01-4802-40C1-99A7-37276E5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 이미지 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A112-B739-4FFC-A336-92F2217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 생산량 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품목선택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품목의 생산현황을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선택된 품목의 최근 일주일 동안의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471E21-B846-48B9-B204-583580B6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" y="1933229"/>
            <a:ext cx="6634998" cy="441998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CD376-C540-4D55-9512-52B399D3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75156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BE18C-BA27-4CEB-B641-3D9F7DAB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916CF5-B977-42E0-AB22-098F8AC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0D0C8-3409-4868-86A1-DFCE7D91835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E8E4AF7-04B1-4D18-B26F-5B4F3D80F7F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17D4C60F-7C0D-437F-8456-5BFC5A5B77EB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8E1E044-18FF-4497-8352-1BF6DFBD52D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25F18A6-4422-4256-B489-60620D433CC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5930E-B87D-455E-A555-52C116A0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28DE0-DD8A-40AC-A9B8-E4714A7CFDF0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76A12FE-8EEB-4C31-9800-B3CD3DFC8DD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AA996544-AF94-4222-9E3A-EDF099EB28A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71917FE-6336-48B7-960D-478C9DA5482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F98A816E-4DFA-4DCC-9638-9D99A2EDDE7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953D08-A742-4CF7-BEC1-025F46E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416734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27EA71-78B7-4BB6-99C4-DB294EBC636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278C90C-0460-49E3-87BC-94B4A754BA4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3" name="object 15">
              <a:extLst>
                <a:ext uri="{FF2B5EF4-FFF2-40B4-BE49-F238E27FC236}">
                  <a16:creationId xmlns:a16="http://schemas.microsoft.com/office/drawing/2014/main" id="{A526DDAF-973D-4D41-A1A3-1A4A8E81383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51504025-F3CD-40D0-94DF-45F71DA17A3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FC072C83-E4AA-4D9F-AEA1-FC7329B4C32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92D2-CF7D-44BB-825E-CD4E44AF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분석관리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C02D386-F651-4B3D-B006-1133C94B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" y="1399315"/>
            <a:ext cx="9787059" cy="4849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7BDBF-E70B-48BE-AB45-583CB8BD5C0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CC6A618E-26E3-479B-A231-B762A351750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DD959A3-C9AC-45B1-950A-593BF919A202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224FD48-2D86-4790-908E-01EFC85BB5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64470C56-67D1-4FE5-887F-BB7EB2EA348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24665-E7B0-4BFF-8DFC-7635AA12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408030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34B7C-04D2-4BAD-A2FE-6D4733B8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" y="1358393"/>
            <a:ext cx="9678774" cy="48683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8F073C-A90B-4CA2-BC39-EAA754F136B4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15851EB5-6024-4B96-9A7B-2CB4F2FB7B8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34B9D42-B896-4604-B95A-CCC858B4D7A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48DCB5B-DB87-402F-9CF5-9ED099E9B0F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44CA6B6F-2D6D-40D9-B9F8-99A3AC43028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44AB6-0DDE-4827-9A0D-241B1A48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2710645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00D5-38C1-44DE-A5E2-3281CF64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4130"/>
            <a:ext cx="9582212" cy="5177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A1517C-2CF2-4595-AC8C-72A5861EB1B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E17C3EDF-4E08-42F5-A1BA-9A4A625F4B0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FF472312-17ED-4D71-A769-CC293EAE04F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37A3900-D4C6-460D-BDD1-BE7A742B849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FF21418-55A9-47F8-8052-D522956153E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03BB-F4E7-4D34-90CD-C74AD99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04502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9E7856-CA7F-440B-BCEA-4ADBA320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9" y="1299385"/>
            <a:ext cx="9670753" cy="50154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63B8F0-A475-4292-9AFB-89D1700EF319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032E571-A078-459B-844D-90C2B950D01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9600919-CB65-4258-B578-A0C234156A9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7F0F96C5-263C-4022-B9A3-B148857BD17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AB0F43EE-E0F2-4607-A0AB-906E7F095E6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D8F69-EA2D-4DF6-93FA-ABA7C54B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83887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07239B-C7E0-4961-9208-B93EE094AEED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F58154E9-E8BB-42EB-A7D7-9AD044A43D6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9" name="object 15">
              <a:extLst>
                <a:ext uri="{FF2B5EF4-FFF2-40B4-BE49-F238E27FC236}">
                  <a16:creationId xmlns:a16="http://schemas.microsoft.com/office/drawing/2014/main" id="{BAEFECB6-6243-4B0C-A89D-38E0BBBF65D6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EAA3F872-7B06-40FE-A479-88A4843293E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9CA85FFE-00CB-47EC-AC66-FE61516844C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51735-03EB-4964-8BEC-589A819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CB04A-2A37-46CA-AD19-9C4970B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225-4882-47DD-BD4B-2F9777BE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21E7F-016F-4D2F-B353-22D4F8B1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FA0917-0F47-4AB8-A86E-B59B98F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46EB31-D3B8-401B-B60D-B4DE7BF4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910F61-951C-4A08-8895-DB9DFCE3D76E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8E9A019B-BC9E-4272-9911-10281CB4656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039EE7D6-2E92-469F-8A4C-E8E0564AACA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2D3797A-9321-44B2-A62C-2D033518229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07C65872-2500-4B59-B1F6-CDF88830AB1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5" name="object 25">
            <a:extLst>
              <a:ext uri="{FF2B5EF4-FFF2-40B4-BE49-F238E27FC236}">
                <a16:creationId xmlns:a16="http://schemas.microsoft.com/office/drawing/2014/main" id="{EE955306-CA77-478B-AC91-802CAC1BFEDE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26C58-2A08-46B8-8072-BE5ED1F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" y="1905000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37E04-C6BC-4773-A4B8-C42E5020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로그인 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이력정보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57D25-6AE4-480F-8E6B-7C87289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8CDC6D-70BA-4D5B-A13C-253D7F6A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 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 메뉴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2FB332C6-2D18-4A00-A1DC-B6BDD25E7E8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C998544-EDAC-4F50-84E8-42BE53B25FA2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442F3-C17E-4F95-A605-6A8303CC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트리 뷰에서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사용하여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29756-39AF-47CF-9CF0-1B93EFA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5309E-91CC-4863-9472-3370E7D7AFD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643F86D2-5D31-421D-AAB0-1FDC59CD932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9" name="object 15">
              <a:extLst>
                <a:ext uri="{FF2B5EF4-FFF2-40B4-BE49-F238E27FC236}">
                  <a16:creationId xmlns:a16="http://schemas.microsoft.com/office/drawing/2014/main" id="{C1DEDEB5-2D2A-4AF7-94AB-2339A93E8C21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AF6EFD91-1202-4EF5-B09D-7682712C6F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4018E6E5-D739-4DD0-9C4B-0FC096700F4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19BC75D0-404E-46BA-AA04-8324922C1B1B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5F462-45FA-4B13-8938-327BF4E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5C4BA-986E-4185-AD11-C7D0D89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5F536-BB99-4EB7-885C-CA1404B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8017-EBFA-4C05-BFEE-DC13B22F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B9156-1939-42FB-A06A-A1DF4B6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73D98-4037-4D46-AA56-6B55E377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5A245-6EED-4A31-8286-15748C3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A4E4B-905C-4758-ABCC-E33E618D5118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0DF3517F-EC07-402B-892D-960A403AC19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C0DC12B3-25B9-4BE2-A07C-5EEDEB8C47F4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B42C63F9-95E4-4DD7-92D9-63F56702945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FFDFE8E4-ECF1-4E3E-94AE-032FED9B06F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19906-3FF9-4617-A532-2B0FB9ED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E109E-D8BD-4564-89C4-96475E42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CA0CB-13DC-4999-9E0D-E86672D9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 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추가 시 앞에서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E0466-9B46-4C02-87EC-43A0EEB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6D3A3-E079-4246-969C-60B20F59263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8C22F42-9F57-43A8-920F-AD8502A9F99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A71F11CF-EEF8-4ED1-B498-84311ABBE8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EBE84BF0-6D6A-428A-B64A-4F146E8EF6F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544CF6FA-16C1-4C07-9395-CF92CA27928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A951F04A-A2E6-44F4-85E8-0D0B0D13F280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추가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B65183-A242-4ED2-BF04-CA86D638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A28BD-7C10-4C52-8C9C-C544C2D1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작업 시 규격을 설정하는 화면으로 좌측에는 품목의 목록이 있으며 우측에는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434FF-03AD-4D2C-A56E-0631BBC6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DD5A6-644B-411C-8C09-44E7D1C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FD7C5-1B57-4ADD-A2EA-3229DFA2064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F9AFB215-D7CF-4B64-85B3-64772829FB3F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43B70162-FBA7-4101-B21C-9D5A8021CA9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0FD83C2C-FF7F-41BA-B8B8-007F4C2FA00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E48E744A-1831-498B-88B7-32C5A2F61B3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FAB5E314-E872-4182-B6B4-35FA0986748D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8C621-C5D6-473A-92C9-0D774650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F79E79-25EE-403D-913E-BFDC53D2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품질규격 중 복사하고 싶은 공정을 선택하여 조회하면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73C70-EA5C-4FA7-A58B-08EB73DF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34816A-478D-4AB1-88EB-153900A44421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CDE98BF-CA3C-42D8-902E-EF19A96565C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8F291FDB-0438-40F9-B538-49E03DFFEFD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D0441C4F-6095-4BAE-93D5-3A2C004ACAE1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F2A57E6C-F883-4095-B6D5-D9A88B4067B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0E1279FC-A84B-49D5-8796-3E44CF1CE8AC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0379D-1D50-4D38-8E3C-8FFCA6FF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EC78F-751C-47B9-ADBF-D98675B9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2E8653-BA3E-4595-9F8E-67CCDFB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대분류를 확인하거나 불량현상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CA337-5E2C-47EF-A8A7-32934F4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9">
            <a:extLst>
              <a:ext uri="{FF2B5EF4-FFF2-40B4-BE49-F238E27FC236}">
                <a16:creationId xmlns:a16="http://schemas.microsoft.com/office/drawing/2014/main" id="{DBDADEF1-F457-47E6-8399-36A67E399947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778A3C21-4F19-447C-A8E2-514B478260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대분류로 불량현상 상세분류를 설정할 수 있는 화면이다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A65A4-B982-4F51-A79D-755CD30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104ADC-AE14-4861-A440-D7CDE4B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상세분류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01702D-8E46-48A5-8A2C-5EF57E85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16698-0C4E-4463-8BDC-9FA6747A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8D1D-4D2D-4DA4-9558-E25D2561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16C7D-5055-4A9B-9CC7-F0BE1C0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B35A16-7A62-4224-A5FB-6BD241AD306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128352" y="3721507"/>
            <a:ext cx="1" cy="614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V="1">
            <a:off x="533400" y="3457824"/>
            <a:ext cx="6718572" cy="9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8725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생산의뢰를 바탕으로 성형작업지시를 생성하고 작업지시를 조회하여 작업지시가 생산대기일 경우 계획을 수정할 수 있고 현장마감일 경우 작업지시 마감처리와 일 단위 시간대별 실적을 조회 하는 프로세스입니다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546832" y="3188106"/>
            <a:ext cx="1163041" cy="53340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638146" y="3335897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446003" y="3064519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171884" y="3160566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3696910" y="412558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계획변경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6A06A2-399B-4CC3-8539-27FD4BC03629}"/>
              </a:ext>
            </a:extLst>
          </p:cNvPr>
          <p:cNvSpPr/>
          <p:nvPr/>
        </p:nvSpPr>
        <p:spPr>
          <a:xfrm>
            <a:off x="2537037" y="319112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16896E-2FA6-4BC7-8F47-9AF6786BED67}"/>
              </a:ext>
            </a:extLst>
          </p:cNvPr>
          <p:cNvSpPr/>
          <p:nvPr/>
        </p:nvSpPr>
        <p:spPr>
          <a:xfrm>
            <a:off x="6248280" y="3191124"/>
            <a:ext cx="1003692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F4EF2-10E7-4D2D-9386-784F99674ABB}"/>
              </a:ext>
            </a:extLst>
          </p:cNvPr>
          <p:cNvSpPr txBox="1"/>
          <p:nvPr/>
        </p:nvSpPr>
        <p:spPr>
          <a:xfrm>
            <a:off x="3319099" y="3811753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생산대기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FB99382-3FC1-4AF9-B21F-1CB5610D19A3}"/>
              </a:ext>
            </a:extLst>
          </p:cNvPr>
          <p:cNvCxnSpPr>
            <a:cxnSpLocks/>
            <a:stCxn id="43" idx="1"/>
            <a:endCxn id="38" idx="2"/>
          </p:cNvCxnSpPr>
          <p:nvPr/>
        </p:nvCxnSpPr>
        <p:spPr>
          <a:xfrm rot="10800000">
            <a:off x="2994238" y="3724524"/>
            <a:ext cx="702673" cy="6677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58B443-1F2A-4952-BC4E-F89AA8B3159A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57B1117D-AAF5-4AE6-BD68-81419933004D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7" name="object 15">
              <a:extLst>
                <a:ext uri="{FF2B5EF4-FFF2-40B4-BE49-F238E27FC236}">
                  <a16:creationId xmlns:a16="http://schemas.microsoft.com/office/drawing/2014/main" id="{0B0B449F-AADC-43E9-A4DA-8E3CE33AB1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0A04EA52-93B1-414C-8E21-27BAC761469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7" name="object 17">
                <a:extLst>
                  <a:ext uri="{FF2B5EF4-FFF2-40B4-BE49-F238E27FC236}">
                    <a16:creationId xmlns:a16="http://schemas.microsoft.com/office/drawing/2014/main" id="{39DD9D36-834E-4E30-87A3-EB2716C2DF2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928B3-B531-4B7D-AACD-DB80AD2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932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78808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생산의뢰의 성형작업 지시를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 목록을 삭제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만약 해당의뢰의 작업지시가 존재하면 작업지시 까지 모두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생산의뢰들의 목록을 리포트로 출력한다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완료된 의뢰 목록을 선택해 생산의뢰를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생산의뢰번호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CD0F38-8EF4-4F02-8C27-255E766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" y="1439591"/>
            <a:ext cx="7324034" cy="446265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7401081-52B7-48AD-8E55-05C4F9515516}"/>
              </a:ext>
            </a:extLst>
          </p:cNvPr>
          <p:cNvSpPr/>
          <p:nvPr/>
        </p:nvSpPr>
        <p:spPr>
          <a:xfrm>
            <a:off x="1775994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7F0EBB-B8E1-49A7-A56F-5EDD0E25F114}"/>
              </a:ext>
            </a:extLst>
          </p:cNvPr>
          <p:cNvSpPr/>
          <p:nvPr/>
        </p:nvSpPr>
        <p:spPr>
          <a:xfrm>
            <a:off x="1337012" y="155581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734CE0-E830-4C9C-B94A-3136D439658F}"/>
              </a:ext>
            </a:extLst>
          </p:cNvPr>
          <p:cNvSpPr/>
          <p:nvPr/>
        </p:nvSpPr>
        <p:spPr>
          <a:xfrm>
            <a:off x="2090662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5221940-D9EC-40E4-AB2B-C4DCA92C2AAD}"/>
              </a:ext>
            </a:extLst>
          </p:cNvPr>
          <p:cNvSpPr/>
          <p:nvPr/>
        </p:nvSpPr>
        <p:spPr>
          <a:xfrm>
            <a:off x="1371600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6AA6F-4C84-477F-8B97-B78945BA8F03}"/>
              </a:ext>
            </a:extLst>
          </p:cNvPr>
          <p:cNvSpPr/>
          <p:nvPr/>
        </p:nvSpPr>
        <p:spPr>
          <a:xfrm>
            <a:off x="6434531" y="2514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FFD6F-13C7-4DAB-AB61-F8F428647A29}"/>
              </a:ext>
            </a:extLst>
          </p:cNvPr>
          <p:cNvSpPr/>
          <p:nvPr/>
        </p:nvSpPr>
        <p:spPr>
          <a:xfrm>
            <a:off x="5791200" y="2171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38FC-9358-45D6-A372-D5FAA4D4E7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9B2FD4-3F69-44DF-B917-73F4C90770FC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98B0A09E-CD46-4E0D-BFD2-429CFAF2F193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0" name="object 15">
              <a:extLst>
                <a:ext uri="{FF2B5EF4-FFF2-40B4-BE49-F238E27FC236}">
                  <a16:creationId xmlns:a16="http://schemas.microsoft.com/office/drawing/2014/main" id="{1E10B1F7-A11E-43D5-B088-6ED156A7B8B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1" name="object 16">
                <a:extLst>
                  <a:ext uri="{FF2B5EF4-FFF2-40B4-BE49-F238E27FC236}">
                    <a16:creationId xmlns:a16="http://schemas.microsoft.com/office/drawing/2014/main" id="{52BCEB53-927B-4E96-BACF-63D3BB095BA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B35E1DC-9482-4C8B-A740-85EFD519853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C98C0-0151-4BFA-8482-7BAF0C8B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49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9803A-83E1-42C5-9C2E-46DC4D03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464927" cy="446313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7401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375353" cy="581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307004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6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5679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생산의뢰순번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일자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작업장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</a:t>
                      </a:r>
                      <a:r>
                        <a:rPr lang="ko-KR" altLang="en-US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특이사항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특이사항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7846" y="1281194"/>
            <a:ext cx="305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4DA59A-AE4F-449A-8E5B-1AA239B5E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" y="1944937"/>
            <a:ext cx="4935063" cy="42096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767BBE-C2FE-4F70-B2EC-1D2B44FDCD7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DB5792-CE68-4882-845C-781C0BA6471B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A8DD883-A1CC-4F45-9683-A77C71576D3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5331ED92-E798-4111-AE80-3AE286B10E7A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6E562635-C9A8-4967-BCF5-3DFE2173DF0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8582807D-C286-4A22-852D-C54EC272543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82331-EA70-4AA4-8135-C99F0002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312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94056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입력정보를 활성화 시켜 변경할 내용을 입력한다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수정을 통해 입력한 변경내용을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엑셀로 다운로드한다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작업의 작업지시상태를 작업지시마감 처리한다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작업지시마감취소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작업지시상태를 현장마감인 상태로 되돌린다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533E7D-2CAF-4073-BCB9-2737601C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6" y="2030293"/>
            <a:ext cx="6959460" cy="42773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19FE54-E90F-4A36-96D8-777CC51E3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6981" y="1306023"/>
            <a:ext cx="1984903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51631B-C819-4512-B2F8-D7F0ACDD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6410" y="1306022"/>
            <a:ext cx="1981200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86574F-1BB1-4C82-8575-929A44103791}"/>
              </a:ext>
            </a:extLst>
          </p:cNvPr>
          <p:cNvSpPr/>
          <p:nvPr/>
        </p:nvSpPr>
        <p:spPr>
          <a:xfrm>
            <a:off x="2071077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C72273-DABE-442D-A268-E1B7AC890863}"/>
              </a:ext>
            </a:extLst>
          </p:cNvPr>
          <p:cNvSpPr/>
          <p:nvPr/>
        </p:nvSpPr>
        <p:spPr>
          <a:xfrm>
            <a:off x="1605390" y="2103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DEA17E-460F-4175-AE1F-8912227A0EAD}"/>
              </a:ext>
            </a:extLst>
          </p:cNvPr>
          <p:cNvSpPr/>
          <p:nvPr/>
        </p:nvSpPr>
        <p:spPr>
          <a:xfrm>
            <a:off x="2579144" y="211066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724CDC-B7E0-4AE3-BF0A-575550190317}"/>
              </a:ext>
            </a:extLst>
          </p:cNvPr>
          <p:cNvSpPr/>
          <p:nvPr/>
        </p:nvSpPr>
        <p:spPr>
          <a:xfrm>
            <a:off x="2329089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4BA595-8722-4946-A9E0-C6E59C27EE13}"/>
              </a:ext>
            </a:extLst>
          </p:cNvPr>
          <p:cNvSpPr/>
          <p:nvPr/>
        </p:nvSpPr>
        <p:spPr>
          <a:xfrm>
            <a:off x="1383305" y="27545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B449AF-36F5-4A79-A533-EDAC3BD07432}"/>
              </a:ext>
            </a:extLst>
          </p:cNvPr>
          <p:cNvSpPr/>
          <p:nvPr/>
        </p:nvSpPr>
        <p:spPr>
          <a:xfrm>
            <a:off x="7173808" y="27727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7F415B-44A5-4732-939E-3BEA0E4E37B5}"/>
              </a:ext>
            </a:extLst>
          </p:cNvPr>
          <p:cNvSpPr/>
          <p:nvPr/>
        </p:nvSpPr>
        <p:spPr>
          <a:xfrm>
            <a:off x="7173808" y="30195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52981F-F048-4866-963D-51438A8C2D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90E55E-AFB8-45DD-88DF-9AB5AC426C29}"/>
              </a:ext>
            </a:extLst>
          </p:cNvPr>
          <p:cNvCxnSpPr/>
          <p:nvPr/>
        </p:nvCxnSpPr>
        <p:spPr>
          <a:xfrm flipV="1">
            <a:off x="3712342" y="281940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6D26EC8-83D2-4BB2-8B44-6CDE0082D685}"/>
              </a:ext>
            </a:extLst>
          </p:cNvPr>
          <p:cNvCxnSpPr/>
          <p:nvPr/>
        </p:nvCxnSpPr>
        <p:spPr>
          <a:xfrm flipV="1">
            <a:off x="5167630" y="282123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F57A6B5-25AC-4548-BBD4-16C6910E9EB2}"/>
              </a:ext>
            </a:extLst>
          </p:cNvPr>
          <p:cNvGrpSpPr/>
          <p:nvPr/>
        </p:nvGrpSpPr>
        <p:grpSpPr>
          <a:xfrm>
            <a:off x="435698" y="228600"/>
            <a:ext cx="2312276" cy="318196"/>
            <a:chOff x="399288" y="295939"/>
            <a:chExt cx="2401619" cy="398049"/>
          </a:xfrm>
        </p:grpSpPr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D351B66B-C639-45FB-9FF0-31DADA9BEBE8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3" name="object 15">
              <a:extLst>
                <a:ext uri="{FF2B5EF4-FFF2-40B4-BE49-F238E27FC236}">
                  <a16:creationId xmlns:a16="http://schemas.microsoft.com/office/drawing/2014/main" id="{DD69FA3C-774F-48BE-B24E-90D067F4FC0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66547FFC-16D6-4389-B245-CFF0C643916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6" name="object 17">
                <a:extLst>
                  <a:ext uri="{FF2B5EF4-FFF2-40B4-BE49-F238E27FC236}">
                    <a16:creationId xmlns:a16="http://schemas.microsoft.com/office/drawing/2014/main" id="{518B0850-D03F-4C30-A065-7509482AF47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032EA-96E0-4DCD-BE49-CB5C544F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334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54729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그리드 목록 더블클릭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그리드의 시간대별 생산량 꺾은선 그래프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일자의 생산량 막대차트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7D48BB-D214-4C4E-8C92-696C1B6A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169"/>
            <a:ext cx="7065087" cy="4325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43946-1FE7-4446-B301-5241DE6E45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939F33-0DF7-44CE-B0F2-4F43026A6AE1}"/>
              </a:ext>
            </a:extLst>
          </p:cNvPr>
          <p:cNvSpPr/>
          <p:nvPr/>
        </p:nvSpPr>
        <p:spPr>
          <a:xfrm>
            <a:off x="1467165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E9F2EE-F010-49E8-8B36-1DA326811B39}"/>
              </a:ext>
            </a:extLst>
          </p:cNvPr>
          <p:cNvSpPr/>
          <p:nvPr/>
        </p:nvSpPr>
        <p:spPr>
          <a:xfrm>
            <a:off x="2133600" y="16820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B5E980-384C-4B06-AEFE-3AED45A9A9B5}"/>
              </a:ext>
            </a:extLst>
          </p:cNvPr>
          <p:cNvSpPr/>
          <p:nvPr/>
        </p:nvSpPr>
        <p:spPr>
          <a:xfrm>
            <a:off x="4636742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43B65D-B965-4474-90D0-A0FFE9F00413}"/>
              </a:ext>
            </a:extLst>
          </p:cNvPr>
          <p:cNvSpPr/>
          <p:nvPr/>
        </p:nvSpPr>
        <p:spPr>
          <a:xfrm>
            <a:off x="1467165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D0C5EA-F2C8-4146-B9EB-0B467C198289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11B5E4B9-8715-437D-9946-09E138AAF13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6" name="object 15">
              <a:extLst>
                <a:ext uri="{FF2B5EF4-FFF2-40B4-BE49-F238E27FC236}">
                  <a16:creationId xmlns:a16="http://schemas.microsoft.com/office/drawing/2014/main" id="{5D608555-222B-43D2-862F-86E38C2E9539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B883330A-DA08-41BA-9DD2-D85E4BAE402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8" name="object 17">
                <a:extLst>
                  <a:ext uri="{FF2B5EF4-FFF2-40B4-BE49-F238E27FC236}">
                    <a16:creationId xmlns:a16="http://schemas.microsoft.com/office/drawing/2014/main" id="{4ADDBB77-1D57-498D-B69C-F801FA174E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CCB3BE-2468-4BC8-9D6B-A1848B7D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29210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AABCE-CA63-4F6B-B3D3-7183B66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D713B-E495-4F71-8DBC-5578A1B5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36C41-CCE5-4B75-BE85-8A15911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3D132-1434-4225-83CF-BA25B140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9B003-9A85-450C-A7E1-4C5D669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F9375-9A97-43E7-8A00-1563049B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CC9EF-2A53-4CF0-B5D9-9EBFE835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DA8B3-7F28-460D-9F6A-5BFBA17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F29E4-465D-4C56-A2CB-56F7498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5F8AE-517D-482C-9A51-25B3112F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780F9-37DC-4C9E-A0BF-04EBEB55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A731F-3B9C-4622-B089-C9FB6550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D6D32-A59A-4159-9E42-8940EAD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0E910-2EC5-4D0E-AD5D-20E5D69F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8878C-5B9E-4DBD-822A-9853114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F094B-8B6A-42AB-8C43-EEF76C5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A194CE-87D7-45ED-8E06-4FCCC72B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FD593-B710-4B83-9754-D8D5F7A0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836D-D036-457F-9FFF-5108D7DF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C5D252-CCEB-42F7-ADF7-0D239523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4653B-278A-4502-A556-3D309614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1B7AB-EB3A-4250-9AB0-441DC55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758AB-814B-4F15-8BEC-5A81C1D2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7BE62-EFF7-42B8-BA48-66E234E5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05784-0B41-4079-9BB8-88AC0457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224C2-5620-4301-B9CB-97B9A27C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05B0D-7489-4223-B278-9EDDB923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AC9CF-E6D1-4159-B150-BB87DB35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적재작업일지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A27758-A07D-468F-997E-1990E269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7" y="1701994"/>
            <a:ext cx="7135184" cy="44133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646F5-2501-4091-BE95-5208F4C0A332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F6D624D-48CF-4C40-A7D2-591B84F8FF7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826676-71EF-43C1-907E-889F7C98DA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2508000-8922-457D-8367-0D3FDFA398B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0A8BDE4-37CB-4A53-82F9-91C9C115761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47215-5BC2-4AC5-BE20-5F1829192F0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018ECD8B-C4C9-403D-B5E0-077A1678EC3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건조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102B30-72D7-40A5-97AA-57C1FA16F5A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25AC5B-9591-423D-B385-D427C2BD80C1}"/>
              </a:ext>
            </a:extLst>
          </p:cNvPr>
          <p:cNvSpPr/>
          <p:nvPr/>
        </p:nvSpPr>
        <p:spPr>
          <a:xfrm>
            <a:off x="2301472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E3CF2B-22BA-47FD-B174-A34C77760C6F}"/>
              </a:ext>
            </a:extLst>
          </p:cNvPr>
          <p:cNvSpPr/>
          <p:nvPr/>
        </p:nvSpPr>
        <p:spPr>
          <a:xfrm>
            <a:off x="1970592" y="18138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8A39A-13BC-44EC-92D7-187D50F8E33D}"/>
              </a:ext>
            </a:extLst>
          </p:cNvPr>
          <p:cNvSpPr/>
          <p:nvPr/>
        </p:nvSpPr>
        <p:spPr>
          <a:xfrm>
            <a:off x="1326973" y="24126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C32E5-4FB2-4429-B910-2C843BFF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01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45415"/>
              </p:ext>
            </p:extLst>
          </p:nvPr>
        </p:nvGraphicFramePr>
        <p:xfrm>
          <a:off x="5466051" y="577868"/>
          <a:ext cx="4402617" cy="5851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72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94793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26352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6909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2A1AA1A-E5E4-43FC-9771-1624775B43CD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075485-FCD1-4847-A783-9ED6BFD8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87262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성형작업일지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FC2CC3-8440-4117-B5C9-26830EBD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" y="1800586"/>
            <a:ext cx="7275701" cy="44480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A9E55-E85B-475E-AC26-CF6C3FD65D8E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D93CAFE-ADCA-4185-A504-26598DAB5975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B6D96D-1555-4CED-8AAC-F31F671C5AC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55B7658-AD33-4AC4-815D-0884CAF6F07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3CADD17-416F-4550-8D1E-576DAC69F06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ACC3FA-8A4B-471B-AAEA-FFA2A6AA973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80F3C7D-87D8-45D1-BD9C-2999D306896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성형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F379AB-97CF-4A8A-AAEF-FE00AD81051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B6C5F6-6E9A-429B-BA43-34E32EFA260E}"/>
              </a:ext>
            </a:extLst>
          </p:cNvPr>
          <p:cNvSpPr/>
          <p:nvPr/>
        </p:nvSpPr>
        <p:spPr>
          <a:xfrm>
            <a:off x="2217750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6AB326-F28E-4AC5-9A0F-FD5CE8FE03AA}"/>
              </a:ext>
            </a:extLst>
          </p:cNvPr>
          <p:cNvSpPr/>
          <p:nvPr/>
        </p:nvSpPr>
        <p:spPr>
          <a:xfrm>
            <a:off x="1944909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6005074-6B30-4AEB-B080-1BE0AA49654B}"/>
              </a:ext>
            </a:extLst>
          </p:cNvPr>
          <p:cNvSpPr/>
          <p:nvPr/>
        </p:nvSpPr>
        <p:spPr>
          <a:xfrm>
            <a:off x="1300339" y="24304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FB2AD-6BB1-4C71-9465-ADAA5D8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3983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68026B-7FD5-4807-BB67-944CACB9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" y="1744049"/>
            <a:ext cx="7280373" cy="439255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CE1B59-C7B5-4642-9190-6B1CAF09119C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84702BF5-BBF8-465A-A0F1-4E94D2BB9EF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52F41E-CCB3-4E19-B15A-8B24BC3D509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5F71383C-0C47-4117-B0F9-F35A3797886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84C7510-283B-4C7F-B059-1C8642435C1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C7784-9D1E-4794-8816-68AAD785CBE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153ACFA-4D14-4C1B-B810-599BAC7C84F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포장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96159A-32FA-4BED-B9C6-070E8384DB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BF973B-14E6-4A94-AB91-FBBAD37142BF}"/>
              </a:ext>
            </a:extLst>
          </p:cNvPr>
          <p:cNvSpPr/>
          <p:nvPr/>
        </p:nvSpPr>
        <p:spPr>
          <a:xfrm>
            <a:off x="2281597" y="18479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365-E182-42D6-A96C-42F06008C6E8}"/>
              </a:ext>
            </a:extLst>
          </p:cNvPr>
          <p:cNvSpPr/>
          <p:nvPr/>
        </p:nvSpPr>
        <p:spPr>
          <a:xfrm>
            <a:off x="1981200" y="18489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AA4F69-5840-4642-854E-CE766C866026}"/>
              </a:ext>
            </a:extLst>
          </p:cNvPr>
          <p:cNvSpPr/>
          <p:nvPr/>
        </p:nvSpPr>
        <p:spPr>
          <a:xfrm>
            <a:off x="1321219" y="25150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682A3-91C3-4547-BB8F-2CCB2198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84984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1D871-3AD1-4ACE-9E2F-AB92615A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070236-DDC1-4E39-AC46-F238E58E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718298"/>
            <a:ext cx="7401123" cy="46139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0C2F7D-A2A8-4F33-8063-D92091B469A4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5D8822E6-3514-4794-9412-7E1C2244BFD2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06B29-B285-4603-8B9E-FA5F46D56C2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1E34C3D4-7B78-4197-BAD1-99C8B9D65C4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E2E95800-F99F-472B-94F2-9626DF8281E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40921-4111-42F8-A31B-E92E54A654F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07632D22-EA37-421B-96E3-BE315217E51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월별 일일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포장량과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누계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포장량을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포장일자 기준으로 정렬하여 보여줍니다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24168F-E112-439A-AD4E-BA5FE2003C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221F12-649D-49E5-92C6-246DEECE18D3}"/>
              </a:ext>
            </a:extLst>
          </p:cNvPr>
          <p:cNvSpPr/>
          <p:nvPr/>
        </p:nvSpPr>
        <p:spPr>
          <a:xfrm>
            <a:off x="1981200" y="18496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0235C7-71C7-4A85-B2F2-757178E937D7}"/>
              </a:ext>
            </a:extLst>
          </p:cNvPr>
          <p:cNvSpPr/>
          <p:nvPr/>
        </p:nvSpPr>
        <p:spPr>
          <a:xfrm>
            <a:off x="1292942" y="25432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C4B93-D7E6-4F2F-A020-EB255DEB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6853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73FEB9-AD2B-4B31-BCFE-54B761C7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" y="1714488"/>
            <a:ext cx="7390384" cy="458994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10E2F6-5FD7-432F-AF6D-11B1427578C3}"/>
              </a:ext>
            </a:extLst>
          </p:cNvPr>
          <p:cNvGrpSpPr/>
          <p:nvPr/>
        </p:nvGrpSpPr>
        <p:grpSpPr>
          <a:xfrm>
            <a:off x="88434" y="1163828"/>
            <a:ext cx="7410926" cy="1009447"/>
            <a:chOff x="64593" y="1163828"/>
            <a:chExt cx="7455366" cy="1009447"/>
          </a:xfrm>
        </p:grpSpPr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4DC2571-BCE6-4B07-87B0-93F6BB4731D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BE3C1F-C23B-4081-BBDD-CAE20CCAC05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B86F4270-54D8-4E98-B6F5-C3FD15080F5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B19883CB-33B1-4971-B91A-BE2A94D52C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1C25F8-86E1-4C43-8A3F-750B0739393C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55C49426-252D-4BF4-A22C-47ABD9A3523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876803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달성율과 전월의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     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 </a:t>
              </a:r>
            </a:p>
            <a:p>
              <a:pPr latinLnBrk="0"/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비교하여 조회한다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7246D28-E361-4156-B2D8-59F60FDC509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2CEB8EE-24D5-4779-AC1C-FBDF45E7807E}"/>
              </a:ext>
            </a:extLst>
          </p:cNvPr>
          <p:cNvSpPr/>
          <p:nvPr/>
        </p:nvSpPr>
        <p:spPr>
          <a:xfrm>
            <a:off x="2004132" y="18375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4D7B77-337C-4ED9-B73D-337B095501AD}"/>
              </a:ext>
            </a:extLst>
          </p:cNvPr>
          <p:cNvSpPr/>
          <p:nvPr/>
        </p:nvSpPr>
        <p:spPr>
          <a:xfrm>
            <a:off x="1325493" y="25610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5225A-A2C5-4D13-B103-EA93BAB4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68202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E79EC4-DB9B-4CD2-ADC0-8522B92B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2329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금형의 정보를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정보창을 활성화 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정보를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입력받은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금형 정보를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그룹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EA4E7-28C3-4713-B3AB-2B74CF3F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718298"/>
            <a:ext cx="7401123" cy="4465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8F614-9619-49EE-AD58-8FAFAA69F12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30B2C0-8C79-40A3-A5F9-D155AFF8E5EB}"/>
              </a:ext>
            </a:extLst>
          </p:cNvPr>
          <p:cNvSpPr/>
          <p:nvPr/>
        </p:nvSpPr>
        <p:spPr>
          <a:xfrm>
            <a:off x="1301317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B53212-6298-4359-AC95-78A652D7E5D0}"/>
              </a:ext>
            </a:extLst>
          </p:cNvPr>
          <p:cNvSpPr/>
          <p:nvPr/>
        </p:nvSpPr>
        <p:spPr>
          <a:xfrm>
            <a:off x="1301317" y="25117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B84CED-8715-475C-A7EC-967BA4908588}"/>
              </a:ext>
            </a:extLst>
          </p:cNvPr>
          <p:cNvSpPr/>
          <p:nvPr/>
        </p:nvSpPr>
        <p:spPr>
          <a:xfrm>
            <a:off x="1785511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DE5D75-BD5E-47E4-A2F3-AF8381F16DBE}"/>
              </a:ext>
            </a:extLst>
          </p:cNvPr>
          <p:cNvSpPr/>
          <p:nvPr/>
        </p:nvSpPr>
        <p:spPr>
          <a:xfrm>
            <a:off x="2055858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607857-DCE0-4040-AF7F-31DD938253BF}"/>
              </a:ext>
            </a:extLst>
          </p:cNvPr>
          <p:cNvSpPr/>
          <p:nvPr/>
        </p:nvSpPr>
        <p:spPr>
          <a:xfrm>
            <a:off x="2333629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C1C75-9E3D-4A98-9C27-842FB8067F0D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DCA15A5-A884-4F85-A9C1-013B49E490D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2BAD-AE77-4BD1-9086-4C61618DF94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D170E06-2B70-4F56-ACD2-9B6EFFF3770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5CB28EE7-68CE-460F-9BCC-1032D7705E5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1184A-59FD-42F2-BC3D-E2DAA324E96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object 45">
              <a:extLst>
                <a:ext uri="{FF2B5EF4-FFF2-40B4-BE49-F238E27FC236}">
                  <a16:creationId xmlns:a16="http://schemas.microsoft.com/office/drawing/2014/main" id="{5E5E001B-854C-40B7-A7DE-5428A0E54AC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금형들의 상태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누적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보장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사용여부 등을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0DF-8179-41D4-9F0D-033CD68F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5526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27117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C6951A1-E63A-409A-B6F5-6B56251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" y="1662829"/>
            <a:ext cx="7364377" cy="4548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금형들이 사용된 작업장과 작업내용을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D2F9D57-A720-44FD-ACD9-B550B166A9F6}"/>
              </a:ext>
            </a:extLst>
          </p:cNvPr>
          <p:cNvSpPr/>
          <p:nvPr/>
        </p:nvSpPr>
        <p:spPr>
          <a:xfrm>
            <a:off x="2007834" y="181005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21D1FF-A1F0-46E5-B788-106896710BD1}"/>
              </a:ext>
            </a:extLst>
          </p:cNvPr>
          <p:cNvSpPr/>
          <p:nvPr/>
        </p:nvSpPr>
        <p:spPr>
          <a:xfrm>
            <a:off x="1317508" y="25048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B6867-C6C4-4272-903C-F45E35D7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1875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A5C53-561C-4BD0-B30E-00BB1FAE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77091-9E42-44CF-A15A-EE366607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89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747EE-C7D9-44EC-8D79-EDBACEFF3CA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84665"/>
              </p:ext>
            </p:extLst>
          </p:nvPr>
        </p:nvGraphicFramePr>
        <p:xfrm>
          <a:off x="5466051" y="577865"/>
          <a:ext cx="4425726" cy="5888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86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6E027C21-E9E4-4494-85C0-9E4967C29CB0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20461-2B5A-4226-B6AD-56EA1845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7AA0-A242-4642-AF5D-C2033E4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90</a:t>
            </a:fld>
            <a:endParaRPr lang="en-US" altLang="ko-KR" spc="12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68D84-1D37-4EAA-9203-9664742FC53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등록한 공정조건에 대하여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값을 등록한 후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작업자를 할당하고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금형을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장착합니다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E6A0D-E334-4D1C-8673-75625A66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91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70A0B7-4CFC-423C-97B8-209FE335E09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2432571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1514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항목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우측의 표에 현재 작업장의 공정조건의 측정값이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입력하고 클릭할 시 현재 작업장의 공정조건에 측정값을 입력할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값을 선택하고 해당 버튼을 누를 시 선택된 측정값이 삭제된다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594D9-8867-437D-A097-D304F3844D89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91A646C8-D3BF-4520-9F5F-A0F3F4F9103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5E2DBC8-6099-41B3-A078-3B33E3DC7D7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EA0A1AF-FDD8-4DB1-AD46-19253498E4C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DD2CEF49-6D3C-4F21-9FDB-1CAB267A92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918248-3695-4F7F-A6E4-8F6B517596F0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6E8E8C7-93E7-4F38-B87D-6B90F3F1240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공정조건의 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9F4EADBE-C01F-45F4-AF4E-BEA1CAC7AF88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F0FE414-9CA6-4D9C-BA4D-38A5B28832A1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C93DF-C590-4CD0-8BF3-5DD9ECA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92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F08E4-F8DC-4E46-AC65-7DE8466CA44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6484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표의 작업자를 선택 후 이 버튼을 클릭할 시 현재 작업장에 작업자가 할당된다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표의 작업자를 선택 후 버튼을 클릭할 시 현재 작업장에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전체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작업장에 할당된 모든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31CDAD-20DD-4114-B5A0-B431288B324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8C09C88-E20C-4978-8CCD-0064083B3CD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7CB63A-B65F-41C3-96EA-C46C1687B2AE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15401C8-B22E-4678-AED9-3049AC532155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8174FDC-657B-4C2A-9AEE-E7650CEEC94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388CA7-16D7-4E25-ADE1-90F216EF677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A7A8D9C-5CB5-4941-A088-4141FA5F46F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작업자를 할당하는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E9012B9-1BB0-4350-A272-52B09EE75575}"/>
              </a:ext>
            </a:extLst>
          </p:cNvPr>
          <p:cNvSpPr/>
          <p:nvPr/>
        </p:nvSpPr>
        <p:spPr>
          <a:xfrm>
            <a:off x="26670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8F5FA-7963-41A6-9EC5-CAA3AC75B8E3}"/>
              </a:ext>
            </a:extLst>
          </p:cNvPr>
          <p:cNvSpPr/>
          <p:nvPr/>
        </p:nvSpPr>
        <p:spPr>
          <a:xfrm>
            <a:off x="2667000" y="38361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2F3C8F-8AEB-4262-8609-CDF887F3EEC3}"/>
              </a:ext>
            </a:extLst>
          </p:cNvPr>
          <p:cNvSpPr/>
          <p:nvPr/>
        </p:nvSpPr>
        <p:spPr>
          <a:xfrm>
            <a:off x="2690394" y="45544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DC8A9-4C1F-4406-879F-7E6C704D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93</a:t>
            </a:fld>
            <a:endParaRPr lang="en-US" altLang="ko-KR" spc="12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3412B-D9F4-4D72-8833-9C60594AC9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금형을 선택 후 장착을 클릭하면 금형을 장착할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표에서 장착된 금형을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금형을 탈착할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F0A39E-164D-43A9-8191-201DB07EFBB4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B95F205-3CF6-4155-8309-454BBB75F18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9E1EA0-8D5A-4521-AB80-D3075B944FB5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32F6342B-3662-4D6C-8625-BDD185886F0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F430C1D-7694-441A-AFE4-F0B21DC566B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8C87F-934C-4E0D-90DF-E754B5A3DF5E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F88E856-6664-423D-8B06-1AF60C10B121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금형을 장착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탈착할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519261D-0922-4D17-99E1-3F2F416C3EC8}"/>
              </a:ext>
            </a:extLst>
          </p:cNvPr>
          <p:cNvSpPr/>
          <p:nvPr/>
        </p:nvSpPr>
        <p:spPr>
          <a:xfrm>
            <a:off x="37338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414CA5-3ED3-4C4F-9E34-7536F9C902B4}"/>
              </a:ext>
            </a:extLst>
          </p:cNvPr>
          <p:cNvSpPr/>
          <p:nvPr/>
        </p:nvSpPr>
        <p:spPr>
          <a:xfrm>
            <a:off x="3733800" y="40329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E6F5-6A91-4DC1-9606-D84D28E9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94</a:t>
            </a:fld>
            <a:endParaRPr lang="en-US" altLang="ko-KR" spc="1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BCD4E-6001-456D-9C3C-4084A497087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작업을 시작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종료하는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DC421-BCC7-422C-8A6E-BFF182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95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09EDA3-73AA-4C59-8C92-F5448D548A9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397085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8753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시작하면 아래처럼 생산 중 표시가 되고 생산시작 시간이 표시되고 작업을 시작할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EA2F60-B5F2-4872-9891-F8EA5B12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0" b="25936"/>
          <a:stretch/>
        </p:blipFill>
        <p:spPr>
          <a:xfrm>
            <a:off x="224916" y="5695821"/>
            <a:ext cx="7250607" cy="3170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6D713-5E23-40EB-804B-2FF9139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96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C1591-DD08-4F6F-B6A4-CF05B32F0DF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148510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2FB964-17B8-46A3-AFD2-C802C852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580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시작하면 중앙에 생산수량을 입력하라는 화면이 뜹니다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수량입력 후 생산버튼을 누르면 생산이 시작됩니다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55D331E-4965-49EC-AC3F-73AA94E21C0F}"/>
              </a:ext>
            </a:extLst>
          </p:cNvPr>
          <p:cNvSpPr/>
          <p:nvPr/>
        </p:nvSpPr>
        <p:spPr>
          <a:xfrm>
            <a:off x="2459410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2B2BB-00E3-482E-989A-3382C7D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97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B5B9C-6693-4C75-AB44-4A5CABA04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3558043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ECD20F-A177-4C70-A357-E7048E6D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149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성형하는 화면이고 생산 도중에는 버튼의 색상이 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생산이 완료되면 실적수량이 올라갑니다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D48FC-18DB-4006-B2D0-138E4F60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 b="37474"/>
          <a:stretch/>
        </p:blipFill>
        <p:spPr>
          <a:xfrm>
            <a:off x="64593" y="4267200"/>
            <a:ext cx="7600925" cy="2923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1A6934E-90D8-476E-8075-022CFE3D0E0E}"/>
              </a:ext>
            </a:extLst>
          </p:cNvPr>
          <p:cNvSpPr/>
          <p:nvPr/>
        </p:nvSpPr>
        <p:spPr>
          <a:xfrm>
            <a:off x="64593" y="406608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BF9B-FFA8-49FD-9164-9B7238B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98</a:t>
            </a:fld>
            <a:endParaRPr lang="en-US" altLang="ko-KR" spc="12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85B3E-A04B-487D-8095-FDC0C28CB41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405336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64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종료하면 아래처럼 생산중지로 돌아가고 생산종료시간이 표시되고 작업을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0D91F2-07D0-4371-BAF9-B6B789A0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1" b="27427"/>
          <a:stretch/>
        </p:blipFill>
        <p:spPr>
          <a:xfrm>
            <a:off x="224916" y="5767739"/>
            <a:ext cx="7250606" cy="278870"/>
          </a:xfrm>
          <a:prstGeom prst="rect">
            <a:avLst/>
          </a:prstGeom>
          <a:ln w="22225" cmpd="sng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54FF2-F096-49F1-9255-80EF94A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99</a:t>
            </a:fld>
            <a:endParaRPr lang="en-US" altLang="ko-KR" spc="12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35A31-DAC1-43C8-942E-81A0DFA469C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</p:spTree>
    <p:extLst>
      <p:ext uri="{BB962C8B-B14F-4D97-AF65-F5344CB8AC3E}">
        <p14:creationId xmlns:p14="http://schemas.microsoft.com/office/powerpoint/2010/main" val="15811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10999</Words>
  <Application>Microsoft Office PowerPoint</Application>
  <PresentationFormat>A4 용지(210x297mm)</PresentationFormat>
  <Paragraphs>3498</Paragraphs>
  <Slides>161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9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박상인</cp:lastModifiedBy>
  <cp:revision>60</cp:revision>
  <dcterms:created xsi:type="dcterms:W3CDTF">2020-02-20T07:21:29Z</dcterms:created>
  <dcterms:modified xsi:type="dcterms:W3CDTF">2020-02-24T04:30:09Z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